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8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3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2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9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3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6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9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0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7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CD811-FDF9-46E2-B4E0-4CF8FD3B253A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5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EC7608-8405-0849-9016-249488C02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9" y="0"/>
            <a:ext cx="7663543" cy="10058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947E212-3FB8-01DC-E961-DE7077F1556B}"/>
              </a:ext>
            </a:extLst>
          </p:cNvPr>
          <p:cNvSpPr txBox="1"/>
          <p:nvPr/>
        </p:nvSpPr>
        <p:spPr>
          <a:xfrm>
            <a:off x="1962054" y="1178390"/>
            <a:ext cx="5530196" cy="38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86" dirty="0">
                <a:solidFill>
                  <a:schemeClr val="bg1"/>
                </a:solidFill>
                <a:latin typeface="+mj-lt"/>
              </a:rPr>
              <a:t>February 14, 2025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0A79CE-E169-47D6-658D-74A1370763B3}"/>
              </a:ext>
            </a:extLst>
          </p:cNvPr>
          <p:cNvSpPr txBox="1"/>
          <p:nvPr/>
        </p:nvSpPr>
        <p:spPr>
          <a:xfrm>
            <a:off x="1779911" y="2819782"/>
            <a:ext cx="2081048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14" dirty="0">
                <a:solidFill>
                  <a:schemeClr val="bg1"/>
                </a:solidFill>
                <a:latin typeface="+mj-lt"/>
              </a:rPr>
              <a:t>Calendar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EEC479-F412-3E48-DBE7-CEFBEEE879D0}"/>
              </a:ext>
            </a:extLst>
          </p:cNvPr>
          <p:cNvSpPr txBox="1"/>
          <p:nvPr/>
        </p:nvSpPr>
        <p:spPr>
          <a:xfrm>
            <a:off x="4001815" y="2819782"/>
            <a:ext cx="3490437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14" dirty="0">
                <a:solidFill>
                  <a:schemeClr val="bg1"/>
                </a:solidFill>
                <a:latin typeface="+mj-lt"/>
              </a:rPr>
              <a:t>Learning Targets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CFB4E5-7FDB-3653-738A-D5E8190F4D84}"/>
              </a:ext>
            </a:extLst>
          </p:cNvPr>
          <p:cNvSpPr txBox="1"/>
          <p:nvPr/>
        </p:nvSpPr>
        <p:spPr>
          <a:xfrm>
            <a:off x="1780378" y="6424034"/>
            <a:ext cx="4665842" cy="60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52" dirty="0">
                <a:solidFill>
                  <a:schemeClr val="bg1"/>
                </a:solidFill>
                <a:latin typeface="+mj-lt"/>
              </a:rPr>
              <a:t>Things to Know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49A385-D2BC-E8D1-B1A9-E1B8ECB920DF}"/>
              </a:ext>
            </a:extLst>
          </p:cNvPr>
          <p:cNvSpPr txBox="1"/>
          <p:nvPr/>
        </p:nvSpPr>
        <p:spPr>
          <a:xfrm>
            <a:off x="5329537" y="1626559"/>
            <a:ext cx="2233366" cy="817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Emails:</a:t>
            </a:r>
          </a:p>
          <a:p>
            <a:pPr algn="ctr"/>
            <a:r>
              <a:rPr lang="en-US" sz="1152" dirty="0" err="1">
                <a:latin typeface="+mj-lt"/>
              </a:rPr>
              <a:t>mason.johnson@jcschools.us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danielle.mcgeorge@jcschools.us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theresa.schell@jcschools.us</a:t>
            </a:r>
            <a:endParaRPr lang="en-US" sz="1152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5D1A91-A3B8-9258-CEF2-380D19180E12}"/>
              </a:ext>
            </a:extLst>
          </p:cNvPr>
          <p:cNvSpPr txBox="1"/>
          <p:nvPr/>
        </p:nvSpPr>
        <p:spPr>
          <a:xfrm>
            <a:off x="248061" y="3326701"/>
            <a:ext cx="3490436" cy="1446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7" b="1" dirty="0">
                <a:latin typeface="+mj-lt"/>
              </a:rPr>
              <a:t>M 2/17 No School- Presidents’ Day</a:t>
            </a:r>
            <a:r>
              <a:rPr lang="en-US" sz="1467" dirty="0">
                <a:latin typeface="+mj-lt"/>
              </a:rPr>
              <a:t> </a:t>
            </a:r>
          </a:p>
          <a:p>
            <a:r>
              <a:rPr lang="en-US" sz="1467" b="1" dirty="0">
                <a:latin typeface="+mj-lt"/>
              </a:rPr>
              <a:t>TU 2/18  B Day</a:t>
            </a:r>
            <a:endParaRPr lang="en-US" sz="1467" dirty="0">
              <a:latin typeface="+mj-lt"/>
            </a:endParaRPr>
          </a:p>
          <a:p>
            <a:r>
              <a:rPr lang="en-US" sz="1467" b="1" dirty="0">
                <a:latin typeface="+mj-lt"/>
              </a:rPr>
              <a:t>W 2/19 C Day</a:t>
            </a:r>
            <a:endParaRPr lang="en-US" sz="1467" dirty="0">
              <a:latin typeface="+mj-lt"/>
            </a:endParaRPr>
          </a:p>
          <a:p>
            <a:r>
              <a:rPr lang="en-US" sz="1467" b="1" dirty="0">
                <a:latin typeface="+mj-lt"/>
              </a:rPr>
              <a:t>Th 2/20  D Day</a:t>
            </a:r>
            <a:endParaRPr lang="en-US" sz="1467" dirty="0">
              <a:latin typeface="+mj-lt"/>
            </a:endParaRPr>
          </a:p>
          <a:p>
            <a:r>
              <a:rPr lang="en-US" sz="1467" b="1" dirty="0">
                <a:latin typeface="+mj-lt"/>
              </a:rPr>
              <a:t>F 2/21  A Day</a:t>
            </a:r>
            <a:r>
              <a:rPr lang="en-US" sz="1467" dirty="0">
                <a:latin typeface="+mj-lt"/>
              </a:rPr>
              <a:t>, Library Checkout</a:t>
            </a:r>
          </a:p>
          <a:p>
            <a:r>
              <a:rPr lang="en-US" sz="1467" b="1" dirty="0">
                <a:latin typeface="+mj-lt"/>
              </a:rPr>
              <a:t>TH 2/27 Steam Night 5:30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1F3E02-32B1-4234-65BF-CF46360D05F9}"/>
              </a:ext>
            </a:extLst>
          </p:cNvPr>
          <p:cNvSpPr txBox="1"/>
          <p:nvPr/>
        </p:nvSpPr>
        <p:spPr>
          <a:xfrm>
            <a:off x="4001814" y="3307490"/>
            <a:ext cx="3490436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80" b="1" dirty="0">
                <a:latin typeface="+mj-lt"/>
              </a:rPr>
              <a:t>Reading/Writing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 can use apostrophes to form contractions &amp; to show possession. 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read &amp; identify the subjects &amp; predicates of sentences.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capitalize the first letters of holidays &amp; geographic names.</a:t>
            </a:r>
          </a:p>
          <a:p>
            <a:r>
              <a:rPr lang="en-US" sz="1080" b="1" dirty="0">
                <a:latin typeface="+mj-lt"/>
              </a:rPr>
              <a:t>Math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use compensation to add within 1000.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use concrete models to add &amp; relate them to written recordings.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fluently add within 20.</a:t>
            </a:r>
          </a:p>
          <a:p>
            <a:r>
              <a:rPr lang="en-US" sz="1080" b="1" dirty="0">
                <a:latin typeface="+mj-lt"/>
              </a:rPr>
              <a:t>Social Studies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080" dirty="0">
                <a:latin typeface="+mj-lt"/>
              </a:rPr>
              <a:t>I can discuss the difference between a need and a want.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E9DA54-BFD2-00E2-1CF6-69DE6374B621}"/>
              </a:ext>
            </a:extLst>
          </p:cNvPr>
          <p:cNvSpPr txBox="1"/>
          <p:nvPr/>
        </p:nvSpPr>
        <p:spPr>
          <a:xfrm>
            <a:off x="4406578" y="1631775"/>
            <a:ext cx="1106130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Phone:</a:t>
            </a:r>
          </a:p>
          <a:p>
            <a:pPr algn="ctr"/>
            <a:r>
              <a:rPr lang="en-US" sz="1257" dirty="0">
                <a:latin typeface="+mj-lt"/>
              </a:rPr>
              <a:t>573-659-3180</a:t>
            </a:r>
          </a:p>
          <a:p>
            <a:pPr algn="ctr"/>
            <a:r>
              <a:rPr lang="en-US" sz="1257" dirty="0">
                <a:latin typeface="+mj-lt"/>
              </a:rPr>
              <a:t>Plan Time:</a:t>
            </a:r>
          </a:p>
          <a:p>
            <a:pPr algn="ctr"/>
            <a:r>
              <a:rPr lang="en-US" sz="1257" dirty="0">
                <a:latin typeface="+mj-lt"/>
              </a:rPr>
              <a:t>1:35-2:25 pm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4541D7-6189-F1D1-03F1-F35B20A7C9AE}"/>
              </a:ext>
            </a:extLst>
          </p:cNvPr>
          <p:cNvSpPr txBox="1"/>
          <p:nvPr/>
        </p:nvSpPr>
        <p:spPr>
          <a:xfrm>
            <a:off x="1962054" y="1626560"/>
            <a:ext cx="2627694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The Moreau Heights family is committed to providing a positive and safe learning environment to support responsible and productive citizens.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75FEEF-9665-D3A0-7717-8CAD1D05BAE6}"/>
              </a:ext>
            </a:extLst>
          </p:cNvPr>
          <p:cNvSpPr txBox="1"/>
          <p:nvPr/>
        </p:nvSpPr>
        <p:spPr>
          <a:xfrm>
            <a:off x="274646" y="7053172"/>
            <a:ext cx="3490436" cy="2735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dirty="0">
                <a:latin typeface="+mj-lt"/>
              </a:rPr>
              <a:t>Specials Schedule:</a:t>
            </a: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r>
              <a:rPr lang="en-US" sz="1676" b="1" dirty="0">
                <a:latin typeface="+mj-lt"/>
              </a:rPr>
              <a:t>Library Check-Out:</a:t>
            </a:r>
          </a:p>
          <a:p>
            <a:r>
              <a:rPr lang="en-US" sz="1467" dirty="0">
                <a:latin typeface="+mj-lt"/>
              </a:rPr>
              <a:t>Second grade has check-out on Fridays! Please help your child remember their books!</a:t>
            </a:r>
          </a:p>
        </p:txBody>
      </p:sp>
      <p:graphicFrame>
        <p:nvGraphicFramePr>
          <p:cNvPr id="21" name="Table 15">
            <a:extLst>
              <a:ext uri="{FF2B5EF4-FFF2-40B4-BE49-F238E27FC236}">
                <a16:creationId xmlns:a16="http://schemas.microsoft.com/office/drawing/2014/main" id="{9BF0F2C4-4E7F-5A3B-CD88-3ECF3B1CB16D}"/>
              </a:ext>
            </a:extLst>
          </p:cNvPr>
          <p:cNvGraphicFramePr>
            <a:graphicFrameLocks noGrp="1"/>
          </p:cNvGraphicFramePr>
          <p:nvPr/>
        </p:nvGraphicFramePr>
        <p:xfrm>
          <a:off x="686631" y="7438662"/>
          <a:ext cx="2840340" cy="1332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290">
                  <a:extLst>
                    <a:ext uri="{9D8B030D-6E8A-4147-A177-3AD203B41FA5}">
                      <a16:colId xmlns:a16="http://schemas.microsoft.com/office/drawing/2014/main" val="378289233"/>
                    </a:ext>
                  </a:extLst>
                </a:gridCol>
                <a:gridCol w="788858">
                  <a:extLst>
                    <a:ext uri="{9D8B030D-6E8A-4147-A177-3AD203B41FA5}">
                      <a16:colId xmlns:a16="http://schemas.microsoft.com/office/drawing/2014/main" val="1759787066"/>
                    </a:ext>
                  </a:extLst>
                </a:gridCol>
                <a:gridCol w="833511">
                  <a:extLst>
                    <a:ext uri="{9D8B030D-6E8A-4147-A177-3AD203B41FA5}">
                      <a16:colId xmlns:a16="http://schemas.microsoft.com/office/drawing/2014/main" val="694598773"/>
                    </a:ext>
                  </a:extLst>
                </a:gridCol>
                <a:gridCol w="838681">
                  <a:extLst>
                    <a:ext uri="{9D8B030D-6E8A-4147-A177-3AD203B41FA5}">
                      <a16:colId xmlns:a16="http://schemas.microsoft.com/office/drawing/2014/main" val="1672785763"/>
                    </a:ext>
                  </a:extLst>
                </a:gridCol>
              </a:tblGrid>
              <a:tr h="319314"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794" marR="95794" marT="47897" marB="4789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Mr. J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Mrs. M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Ms. S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335435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A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21734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B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907864"/>
                  </a:ext>
                </a:extLst>
              </a:tr>
              <a:tr h="35973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38230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D6D677B-5446-B705-9204-1D37B42FC011}"/>
              </a:ext>
            </a:extLst>
          </p:cNvPr>
          <p:cNvSpPr txBox="1"/>
          <p:nvPr/>
        </p:nvSpPr>
        <p:spPr>
          <a:xfrm>
            <a:off x="3791803" y="7022338"/>
            <a:ext cx="3490436" cy="247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u="sng" dirty="0">
                <a:latin typeface="+mj-lt"/>
              </a:rPr>
              <a:t>SECOND STEP LESSON 18:</a:t>
            </a:r>
          </a:p>
          <a:p>
            <a:r>
              <a:rPr lang="en-US" sz="1676" b="1" dirty="0">
                <a:latin typeface="+mj-lt"/>
              </a:rPr>
              <a:t>Problem Solving</a:t>
            </a:r>
            <a:endParaRPr lang="en-US" sz="1676" dirty="0">
              <a:latin typeface="+mj-lt"/>
            </a:endParaRPr>
          </a:p>
          <a:p>
            <a:r>
              <a:rPr lang="en-US" sz="1676" b="1" dirty="0">
                <a:latin typeface="+mj-lt"/>
              </a:rPr>
              <a:t>Summary</a:t>
            </a:r>
          </a:p>
          <a:p>
            <a:r>
              <a:rPr lang="en-US" sz="1467" dirty="0">
                <a:latin typeface="+mj-lt"/>
              </a:rPr>
              <a:t>In this week’s lesson, your child</a:t>
            </a:r>
          </a:p>
          <a:p>
            <a:r>
              <a:rPr lang="en-US" sz="1467" dirty="0">
                <a:latin typeface="+mj-lt"/>
              </a:rPr>
              <a:t>will have opportunities to evaluate </a:t>
            </a:r>
          </a:p>
          <a:p>
            <a:r>
              <a:rPr lang="en-US" sz="1467" dirty="0">
                <a:latin typeface="+mj-lt"/>
              </a:rPr>
              <a:t>different solutions to a problem.</a:t>
            </a:r>
          </a:p>
          <a:p>
            <a:r>
              <a:rPr lang="en-US" sz="1676" b="1" dirty="0">
                <a:latin typeface="+mj-lt"/>
              </a:rPr>
              <a:t>Try This at Home</a:t>
            </a:r>
          </a:p>
          <a:p>
            <a:r>
              <a:rPr lang="en-US" sz="1467" dirty="0">
                <a:latin typeface="+mj-lt"/>
              </a:rPr>
              <a:t>Ask your child for examples of which</a:t>
            </a:r>
          </a:p>
          <a:p>
            <a:r>
              <a:rPr lang="en-US" sz="1467" dirty="0">
                <a:latin typeface="+mj-lt"/>
              </a:rPr>
              <a:t>solutions are better than others for </a:t>
            </a:r>
          </a:p>
          <a:p>
            <a:r>
              <a:rPr lang="en-US" sz="1467" dirty="0">
                <a:latin typeface="+mj-lt"/>
              </a:rPr>
              <a:t>a problem.</a:t>
            </a:r>
          </a:p>
        </p:txBody>
      </p:sp>
    </p:spTree>
    <p:extLst>
      <p:ext uri="{BB962C8B-B14F-4D97-AF65-F5344CB8AC3E}">
        <p14:creationId xmlns:p14="http://schemas.microsoft.com/office/powerpoint/2010/main" val="3779437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2584</TotalTime>
  <Words>265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Schell</dc:creator>
  <cp:lastModifiedBy>Theresa Schell</cp:lastModifiedBy>
  <cp:revision>8</cp:revision>
  <dcterms:created xsi:type="dcterms:W3CDTF">2025-01-28T21:01:04Z</dcterms:created>
  <dcterms:modified xsi:type="dcterms:W3CDTF">2025-02-13T14:56:43Z</dcterms:modified>
</cp:coreProperties>
</file>